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8" r:id="rId2"/>
    <p:sldId id="266" r:id="rId3"/>
    <p:sldId id="274" r:id="rId4"/>
    <p:sldId id="267" r:id="rId5"/>
    <p:sldId id="260" r:id="rId6"/>
    <p:sldId id="268" r:id="rId7"/>
    <p:sldId id="270" r:id="rId8"/>
    <p:sldId id="257" r:id="rId9"/>
    <p:sldId id="276" r:id="rId10"/>
    <p:sldId id="265" r:id="rId11"/>
    <p:sldId id="27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37784A6-E49A-4084-AE35-8F21940A669E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A21DABEB-A583-4477-BC37-784070141CD2}">
      <dgm:prSet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1800" b="1" dirty="0"/>
            <a:t>Обязательная часть Программа составлена на основе программы «От рождения до школы» Н.Е. </a:t>
          </a:r>
          <a:r>
            <a:rPr lang="ru-RU" sz="1800" b="1" dirty="0" err="1"/>
            <a:t>Вераксы</a:t>
          </a:r>
          <a:r>
            <a:rPr lang="ru-RU" sz="1800" b="1" dirty="0"/>
            <a:t>  60% </a:t>
          </a:r>
        </a:p>
      </dgm:t>
    </dgm:pt>
    <dgm:pt modelId="{239DDB0B-4CC6-43C5-BD42-DF21AA1E0A34}" type="parTrans" cxnId="{E733C78C-FF9F-41C0-AFB5-1B2A64735CFF}">
      <dgm:prSet/>
      <dgm:spPr/>
      <dgm:t>
        <a:bodyPr/>
        <a:lstStyle/>
        <a:p>
          <a:endParaRPr lang="ru-RU"/>
        </a:p>
      </dgm:t>
    </dgm:pt>
    <dgm:pt modelId="{3E399EDB-63A4-4849-8375-2DC62038FD9C}" type="sibTrans" cxnId="{E733C78C-FF9F-41C0-AFB5-1B2A64735CFF}">
      <dgm:prSet/>
      <dgm:spPr/>
      <dgm:t>
        <a:bodyPr/>
        <a:lstStyle/>
        <a:p>
          <a:endParaRPr lang="ru-RU"/>
        </a:p>
      </dgm:t>
    </dgm:pt>
    <dgm:pt modelId="{8584B676-514A-4E69-B7C0-89FFC0A79475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200" b="1" dirty="0">
              <a:latin typeface="Times New Roman" pitchFamily="18" charset="0"/>
              <a:cs typeface="Times New Roman" pitchFamily="18" charset="0"/>
            </a:rPr>
            <a:t>Вариативная часть формируемая участниками образовательного процесса: региональная программа </a:t>
          </a:r>
          <a:r>
            <a:rPr lang="tt-RU" sz="1200" b="1" dirty="0">
              <a:latin typeface="Times New Roman" pitchFamily="18" charset="0"/>
              <a:cs typeface="Times New Roman" pitchFamily="18" charset="0"/>
            </a:rPr>
            <a:t>Р.К. Шаехова</a:t>
          </a:r>
          <a:r>
            <a:rPr lang="ru-RU" sz="1200" b="1" dirty="0">
              <a:latin typeface="Times New Roman" pitchFamily="18" charset="0"/>
              <a:cs typeface="Times New Roman" pitchFamily="18" charset="0"/>
            </a:rPr>
            <a:t>«С</a:t>
          </a:r>
          <a:r>
            <a:rPr lang="tt-RU" sz="1200" b="1" dirty="0">
              <a:latin typeface="Times New Roman" pitchFamily="18" charset="0"/>
              <a:cs typeface="Times New Roman" pitchFamily="18" charset="0"/>
            </a:rPr>
            <a:t>өенеч –</a:t>
          </a:r>
          <a:r>
            <a:rPr lang="ru-RU" sz="1200" b="1" dirty="0">
              <a:latin typeface="Times New Roman" pitchFamily="18" charset="0"/>
              <a:cs typeface="Times New Roman" pitchFamily="18" charset="0"/>
            </a:rPr>
            <a:t> радость познания</a:t>
          </a:r>
          <a:r>
            <a:rPr lang="tt-RU" sz="1200" b="1" dirty="0">
              <a:latin typeface="Times New Roman" pitchFamily="18" charset="0"/>
              <a:cs typeface="Times New Roman" pitchFamily="18" charset="0"/>
            </a:rPr>
            <a:t> ”, </a:t>
          </a:r>
          <a:r>
            <a:rPr lang="ru-RU" sz="1200" b="1" dirty="0">
              <a:latin typeface="Times New Roman" pitchFamily="18" charset="0"/>
              <a:cs typeface="Times New Roman" pitchFamily="18" charset="0"/>
            </a:rPr>
            <a:t> Р.Б. </a:t>
          </a:r>
          <a:r>
            <a:rPr lang="ru-RU" sz="1200" b="1" dirty="0" err="1">
              <a:latin typeface="Times New Roman" pitchFamily="18" charset="0"/>
              <a:cs typeface="Times New Roman" pitchFamily="18" charset="0"/>
            </a:rPr>
            <a:t>Стеркина</a:t>
          </a:r>
          <a:r>
            <a:rPr lang="ru-RU" sz="1200" b="1" dirty="0">
              <a:latin typeface="Times New Roman" pitchFamily="18" charset="0"/>
              <a:cs typeface="Times New Roman" pitchFamily="18" charset="0"/>
            </a:rPr>
            <a:t> «Основы безопасности детей дошкольного возраста»,С.Н.Николаева «Юный эколог» </a:t>
          </a:r>
          <a:r>
            <a:rPr lang="ru-RU" sz="1200" b="1" dirty="0" err="1">
              <a:latin typeface="Times New Roman" pitchFamily="18" charset="0"/>
              <a:cs typeface="Times New Roman" pitchFamily="18" charset="0"/>
            </a:rPr>
            <a:t>Радынова</a:t>
          </a:r>
          <a:r>
            <a:rPr lang="ru-RU" sz="1200" b="1" dirty="0">
              <a:latin typeface="Times New Roman" pitchFamily="18" charset="0"/>
              <a:cs typeface="Times New Roman" pitchFamily="18" charset="0"/>
            </a:rPr>
            <a:t> «Музыкальные шедевры» </a:t>
          </a:r>
          <a:r>
            <a:rPr lang="ru-RU" sz="1600" b="1" dirty="0">
              <a:latin typeface="Times New Roman" pitchFamily="18" charset="0"/>
              <a:cs typeface="Times New Roman" pitchFamily="18" charset="0"/>
            </a:rPr>
            <a:t>40%</a:t>
          </a:r>
        </a:p>
      </dgm:t>
    </dgm:pt>
    <dgm:pt modelId="{FF3FA1BE-8188-4737-A1C3-94A282AD4D3D}" type="parTrans" cxnId="{C05B92A9-173D-489E-85E0-7CA95C0DA2CC}">
      <dgm:prSet/>
      <dgm:spPr/>
      <dgm:t>
        <a:bodyPr/>
        <a:lstStyle/>
        <a:p>
          <a:endParaRPr lang="ru-RU"/>
        </a:p>
      </dgm:t>
    </dgm:pt>
    <dgm:pt modelId="{77BE2667-CD09-4C80-8F72-102C732004FE}" type="sibTrans" cxnId="{C05B92A9-173D-489E-85E0-7CA95C0DA2CC}">
      <dgm:prSet/>
      <dgm:spPr/>
      <dgm:t>
        <a:bodyPr/>
        <a:lstStyle/>
        <a:p>
          <a:endParaRPr lang="ru-RU"/>
        </a:p>
      </dgm:t>
    </dgm:pt>
    <dgm:pt modelId="{8E7E0E82-A853-4328-B73C-E5DF1E91408F}" type="pres">
      <dgm:prSet presAssocID="{537784A6-E49A-4084-AE35-8F21940A669E}" presName="compositeShape" presStyleCnt="0">
        <dgm:presLayoutVars>
          <dgm:dir/>
          <dgm:resizeHandles/>
        </dgm:presLayoutVars>
      </dgm:prSet>
      <dgm:spPr/>
    </dgm:pt>
    <dgm:pt modelId="{6B56DB18-8739-48F4-B80C-32F7285BB793}" type="pres">
      <dgm:prSet presAssocID="{537784A6-E49A-4084-AE35-8F21940A669E}" presName="pyramid" presStyleLbl="node1" presStyleIdx="0" presStyleCn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</dgm:pt>
    <dgm:pt modelId="{311980F7-20CE-463E-B1AF-590688635732}" type="pres">
      <dgm:prSet presAssocID="{537784A6-E49A-4084-AE35-8F21940A669E}" presName="theList" presStyleCnt="0"/>
      <dgm:spPr/>
    </dgm:pt>
    <dgm:pt modelId="{E269DAE7-1DD4-420B-A81B-61032792AE41}" type="pres">
      <dgm:prSet presAssocID="{8584B676-514A-4E69-B7C0-89FFC0A79475}" presName="aNode" presStyleLbl="fgAcc1" presStyleIdx="0" presStyleCnt="2" custScaleX="131731">
        <dgm:presLayoutVars>
          <dgm:bulletEnabled val="1"/>
        </dgm:presLayoutVars>
      </dgm:prSet>
      <dgm:spPr/>
    </dgm:pt>
    <dgm:pt modelId="{F62BACA8-53D3-43F1-A772-8F876B32DF5D}" type="pres">
      <dgm:prSet presAssocID="{8584B676-514A-4E69-B7C0-89FFC0A79475}" presName="aSpace" presStyleCnt="0"/>
      <dgm:spPr/>
    </dgm:pt>
    <dgm:pt modelId="{883899C9-CF5E-4F67-96F1-8D936032A140}" type="pres">
      <dgm:prSet presAssocID="{A21DABEB-A583-4477-BC37-784070141CD2}" presName="aNode" presStyleLbl="fgAcc1" presStyleIdx="1" presStyleCnt="2" custScaleX="185097" custScaleY="147255">
        <dgm:presLayoutVars>
          <dgm:bulletEnabled val="1"/>
        </dgm:presLayoutVars>
      </dgm:prSet>
      <dgm:spPr/>
    </dgm:pt>
    <dgm:pt modelId="{8ED1FCCB-2B09-445C-99BC-8FB3BD7683BD}" type="pres">
      <dgm:prSet presAssocID="{A21DABEB-A583-4477-BC37-784070141CD2}" presName="aSpace" presStyleCnt="0"/>
      <dgm:spPr/>
    </dgm:pt>
  </dgm:ptLst>
  <dgm:cxnLst>
    <dgm:cxn modelId="{E733C78C-FF9F-41C0-AFB5-1B2A64735CFF}" srcId="{537784A6-E49A-4084-AE35-8F21940A669E}" destId="{A21DABEB-A583-4477-BC37-784070141CD2}" srcOrd="1" destOrd="0" parTransId="{239DDB0B-4CC6-43C5-BD42-DF21AA1E0A34}" sibTransId="{3E399EDB-63A4-4849-8375-2DC62038FD9C}"/>
    <dgm:cxn modelId="{C05B92A9-173D-489E-85E0-7CA95C0DA2CC}" srcId="{537784A6-E49A-4084-AE35-8F21940A669E}" destId="{8584B676-514A-4E69-B7C0-89FFC0A79475}" srcOrd="0" destOrd="0" parTransId="{FF3FA1BE-8188-4737-A1C3-94A282AD4D3D}" sibTransId="{77BE2667-CD09-4C80-8F72-102C732004FE}"/>
    <dgm:cxn modelId="{CE8DDDD7-ADAA-4EC6-8AF7-35514B3E3739}" type="presOf" srcId="{537784A6-E49A-4084-AE35-8F21940A669E}" destId="{8E7E0E82-A853-4328-B73C-E5DF1E91408F}" srcOrd="0" destOrd="0" presId="urn:microsoft.com/office/officeart/2005/8/layout/pyramid2"/>
    <dgm:cxn modelId="{B9341BED-99BB-46A3-999B-C42F7CAF08F4}" type="presOf" srcId="{8584B676-514A-4E69-B7C0-89FFC0A79475}" destId="{E269DAE7-1DD4-420B-A81B-61032792AE41}" srcOrd="0" destOrd="0" presId="urn:microsoft.com/office/officeart/2005/8/layout/pyramid2"/>
    <dgm:cxn modelId="{88705DF0-7A65-4C3B-9EB4-5B7B0528107D}" type="presOf" srcId="{A21DABEB-A583-4477-BC37-784070141CD2}" destId="{883899C9-CF5E-4F67-96F1-8D936032A140}" srcOrd="0" destOrd="0" presId="urn:microsoft.com/office/officeart/2005/8/layout/pyramid2"/>
    <dgm:cxn modelId="{273858D7-4DB3-440D-BB59-2BF7FDD0687E}" type="presParOf" srcId="{8E7E0E82-A853-4328-B73C-E5DF1E91408F}" destId="{6B56DB18-8739-48F4-B80C-32F7285BB793}" srcOrd="0" destOrd="0" presId="urn:microsoft.com/office/officeart/2005/8/layout/pyramid2"/>
    <dgm:cxn modelId="{BE614898-9585-4A07-ABCB-8049D249BA8A}" type="presParOf" srcId="{8E7E0E82-A853-4328-B73C-E5DF1E91408F}" destId="{311980F7-20CE-463E-B1AF-590688635732}" srcOrd="1" destOrd="0" presId="urn:microsoft.com/office/officeart/2005/8/layout/pyramid2"/>
    <dgm:cxn modelId="{6AA7C43A-1B9D-40CF-9A2F-34AB5F6FEFB4}" type="presParOf" srcId="{311980F7-20CE-463E-B1AF-590688635732}" destId="{E269DAE7-1DD4-420B-A81B-61032792AE41}" srcOrd="0" destOrd="0" presId="urn:microsoft.com/office/officeart/2005/8/layout/pyramid2"/>
    <dgm:cxn modelId="{A0A44F8F-0DD5-4215-9678-19BBDEDD174E}" type="presParOf" srcId="{311980F7-20CE-463E-B1AF-590688635732}" destId="{F62BACA8-53D3-43F1-A772-8F876B32DF5D}" srcOrd="1" destOrd="0" presId="urn:microsoft.com/office/officeart/2005/8/layout/pyramid2"/>
    <dgm:cxn modelId="{DE87191D-2688-4993-9E73-E87C1DBEA8B0}" type="presParOf" srcId="{311980F7-20CE-463E-B1AF-590688635732}" destId="{883899C9-CF5E-4F67-96F1-8D936032A140}" srcOrd="2" destOrd="0" presId="urn:microsoft.com/office/officeart/2005/8/layout/pyramid2"/>
    <dgm:cxn modelId="{34350843-19EF-46A5-BA1A-DD0E74033643}" type="presParOf" srcId="{311980F7-20CE-463E-B1AF-590688635732}" destId="{8ED1FCCB-2B09-445C-99BC-8FB3BD7683BD}" srcOrd="3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56DB18-8739-48F4-B80C-32F7285BB793}">
      <dsp:nvSpPr>
        <dsp:cNvPr id="0" name=""/>
        <dsp:cNvSpPr/>
      </dsp:nvSpPr>
      <dsp:spPr>
        <a:xfrm>
          <a:off x="210666" y="0"/>
          <a:ext cx="4278314" cy="4278314"/>
        </a:xfrm>
        <a:prstGeom prst="triangle">
          <a:avLst/>
        </a:prstGeom>
        <a:solidFill>
          <a:schemeClr val="accent3"/>
        </a:solidFill>
        <a:ln w="25400" cap="flat" cmpd="sng" algn="ctr">
          <a:solidFill>
            <a:schemeClr val="accent3">
              <a:shade val="50000"/>
            </a:schemeClr>
          </a:solidFill>
          <a:prstDash val="solid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</dsp:sp>
    <dsp:sp modelId="{E269DAE7-1DD4-420B-A81B-61032792AE41}">
      <dsp:nvSpPr>
        <dsp:cNvPr id="0" name=""/>
        <dsp:cNvSpPr/>
      </dsp:nvSpPr>
      <dsp:spPr>
        <a:xfrm>
          <a:off x="1908619" y="428368"/>
          <a:ext cx="3663312" cy="1256754"/>
        </a:xfrm>
        <a:prstGeom prst="round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latin typeface="Times New Roman" pitchFamily="18" charset="0"/>
              <a:cs typeface="Times New Roman" pitchFamily="18" charset="0"/>
            </a:rPr>
            <a:t>Вариативная часть формируемая участниками образовательного процесса: региональная программа </a:t>
          </a:r>
          <a:r>
            <a:rPr lang="tt-RU" sz="1200" b="1" kern="1200" dirty="0">
              <a:latin typeface="Times New Roman" pitchFamily="18" charset="0"/>
              <a:cs typeface="Times New Roman" pitchFamily="18" charset="0"/>
            </a:rPr>
            <a:t>Р.К. Шаехова</a:t>
          </a:r>
          <a:r>
            <a:rPr lang="ru-RU" sz="1200" b="1" kern="1200" dirty="0">
              <a:latin typeface="Times New Roman" pitchFamily="18" charset="0"/>
              <a:cs typeface="Times New Roman" pitchFamily="18" charset="0"/>
            </a:rPr>
            <a:t>«С</a:t>
          </a:r>
          <a:r>
            <a:rPr lang="tt-RU" sz="1200" b="1" kern="1200" dirty="0">
              <a:latin typeface="Times New Roman" pitchFamily="18" charset="0"/>
              <a:cs typeface="Times New Roman" pitchFamily="18" charset="0"/>
            </a:rPr>
            <a:t>өенеч –</a:t>
          </a:r>
          <a:r>
            <a:rPr lang="ru-RU" sz="1200" b="1" kern="1200" dirty="0">
              <a:latin typeface="Times New Roman" pitchFamily="18" charset="0"/>
              <a:cs typeface="Times New Roman" pitchFamily="18" charset="0"/>
            </a:rPr>
            <a:t> радость познания</a:t>
          </a:r>
          <a:r>
            <a:rPr lang="tt-RU" sz="1200" b="1" kern="1200" dirty="0">
              <a:latin typeface="Times New Roman" pitchFamily="18" charset="0"/>
              <a:cs typeface="Times New Roman" pitchFamily="18" charset="0"/>
            </a:rPr>
            <a:t> ”, </a:t>
          </a:r>
          <a:r>
            <a:rPr lang="ru-RU" sz="1200" b="1" kern="1200" dirty="0">
              <a:latin typeface="Times New Roman" pitchFamily="18" charset="0"/>
              <a:cs typeface="Times New Roman" pitchFamily="18" charset="0"/>
            </a:rPr>
            <a:t> Р.Б. </a:t>
          </a:r>
          <a:r>
            <a:rPr lang="ru-RU" sz="1200" b="1" kern="1200" dirty="0" err="1">
              <a:latin typeface="Times New Roman" pitchFamily="18" charset="0"/>
              <a:cs typeface="Times New Roman" pitchFamily="18" charset="0"/>
            </a:rPr>
            <a:t>Стеркина</a:t>
          </a:r>
          <a:r>
            <a:rPr lang="ru-RU" sz="1200" b="1" kern="1200" dirty="0">
              <a:latin typeface="Times New Roman" pitchFamily="18" charset="0"/>
              <a:cs typeface="Times New Roman" pitchFamily="18" charset="0"/>
            </a:rPr>
            <a:t> «Основы безопасности детей дошкольного возраста»,С.Н.Николаева «Юный эколог» </a:t>
          </a:r>
          <a:r>
            <a:rPr lang="ru-RU" sz="1200" b="1" kern="1200" dirty="0" err="1">
              <a:latin typeface="Times New Roman" pitchFamily="18" charset="0"/>
              <a:cs typeface="Times New Roman" pitchFamily="18" charset="0"/>
            </a:rPr>
            <a:t>Радынова</a:t>
          </a:r>
          <a:r>
            <a:rPr lang="ru-RU" sz="1200" b="1" kern="1200" dirty="0">
              <a:latin typeface="Times New Roman" pitchFamily="18" charset="0"/>
              <a:cs typeface="Times New Roman" pitchFamily="18" charset="0"/>
            </a:rPr>
            <a:t> «Музыкальные шедевры» </a:t>
          </a:r>
          <a:r>
            <a:rPr lang="ru-RU" sz="1600" b="1" kern="1200" dirty="0">
              <a:latin typeface="Times New Roman" pitchFamily="18" charset="0"/>
              <a:cs typeface="Times New Roman" pitchFamily="18" charset="0"/>
            </a:rPr>
            <a:t>40%</a:t>
          </a:r>
        </a:p>
      </dsp:txBody>
      <dsp:txXfrm>
        <a:off x="1969969" y="489718"/>
        <a:ext cx="3540612" cy="1134054"/>
      </dsp:txXfrm>
    </dsp:sp>
    <dsp:sp modelId="{883899C9-CF5E-4F67-96F1-8D936032A140}">
      <dsp:nvSpPr>
        <dsp:cNvPr id="0" name=""/>
        <dsp:cNvSpPr/>
      </dsp:nvSpPr>
      <dsp:spPr>
        <a:xfrm>
          <a:off x="1166590" y="1842217"/>
          <a:ext cx="5147370" cy="1850634"/>
        </a:xfrm>
        <a:prstGeom prst="roundRect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Обязательная часть Программа составлена на основе программы «От рождения до школы» Н.Е. </a:t>
          </a:r>
          <a:r>
            <a:rPr lang="ru-RU" sz="1800" b="1" kern="1200" dirty="0" err="1"/>
            <a:t>Вераксы</a:t>
          </a:r>
          <a:r>
            <a:rPr lang="ru-RU" sz="1800" b="1" kern="1200" dirty="0"/>
            <a:t>  60% </a:t>
          </a:r>
        </a:p>
      </dsp:txBody>
      <dsp:txXfrm>
        <a:off x="1256931" y="1932558"/>
        <a:ext cx="4966688" cy="16699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427C8-4913-4904-AF3B-97173AAFD9E1}" type="datetimeFigureOut">
              <a:rPr lang="ru-RU" smtClean="0"/>
              <a:pPr/>
              <a:t>25.05.2022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B963E-FA20-4B62-AD7E-7A32808866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427C8-4913-4904-AF3B-97173AAFD9E1}" type="datetimeFigureOut">
              <a:rPr lang="ru-RU" smtClean="0"/>
              <a:pPr/>
              <a:t>25.05.2022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B963E-FA20-4B62-AD7E-7A32808866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427C8-4913-4904-AF3B-97173AAFD9E1}" type="datetimeFigureOut">
              <a:rPr lang="ru-RU" smtClean="0"/>
              <a:pPr/>
              <a:t>25.05.2022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B963E-FA20-4B62-AD7E-7A32808866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427C8-4913-4904-AF3B-97173AAFD9E1}" type="datetimeFigureOut">
              <a:rPr lang="ru-RU" smtClean="0"/>
              <a:pPr/>
              <a:t>25.05.2022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B963E-FA20-4B62-AD7E-7A32808866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427C8-4913-4904-AF3B-97173AAFD9E1}" type="datetimeFigureOut">
              <a:rPr lang="ru-RU" smtClean="0"/>
              <a:pPr/>
              <a:t>25.05.2022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B963E-FA20-4B62-AD7E-7A32808866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427C8-4913-4904-AF3B-97173AAFD9E1}" type="datetimeFigureOut">
              <a:rPr lang="ru-RU" smtClean="0"/>
              <a:pPr/>
              <a:t>25.05.2022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B963E-FA20-4B62-AD7E-7A32808866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427C8-4913-4904-AF3B-97173AAFD9E1}" type="datetimeFigureOut">
              <a:rPr lang="ru-RU" smtClean="0"/>
              <a:pPr/>
              <a:t>25.05.2022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B963E-FA20-4B62-AD7E-7A32808866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427C8-4913-4904-AF3B-97173AAFD9E1}" type="datetimeFigureOut">
              <a:rPr lang="ru-RU" smtClean="0"/>
              <a:pPr/>
              <a:t>25.05.2022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B963E-FA20-4B62-AD7E-7A32808866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427C8-4913-4904-AF3B-97173AAFD9E1}" type="datetimeFigureOut">
              <a:rPr lang="ru-RU" smtClean="0"/>
              <a:pPr/>
              <a:t>25.05.2022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B963E-FA20-4B62-AD7E-7A32808866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427C8-4913-4904-AF3B-97173AAFD9E1}" type="datetimeFigureOut">
              <a:rPr lang="ru-RU" smtClean="0"/>
              <a:pPr/>
              <a:t>25.05.2022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B963E-FA20-4B62-AD7E-7A32808866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427C8-4913-4904-AF3B-97173AAFD9E1}" type="datetimeFigureOut">
              <a:rPr lang="ru-RU" smtClean="0"/>
              <a:pPr/>
              <a:t>25.05.2022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B963E-FA20-4B62-AD7E-7A32808866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6427C8-4913-4904-AF3B-97173AAFD9E1}" type="datetimeFigureOut">
              <a:rPr lang="ru-RU" smtClean="0"/>
              <a:pPr/>
              <a:t>25.05.2022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5B963E-FA20-4B62-AD7E-7A32808866C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9001D4B-EDD5-4E86-B10E-7BBC291350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1" y="0"/>
            <a:ext cx="9144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B62CEF-5D65-4BA0-95E1-52BD9E7F7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КРАТКАЯ ПРЕЗЕНТАЦИЯ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ОСНОВНОЙ ОБРАЗОВАТЕЛЬНОЙ ПРОГРАММЫ МБДОУ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id="{0E152339-7505-4056-93F6-A45FD5DE57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МБДОУ«Детский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 сад №</a:t>
            </a:r>
            <a:r>
              <a:rPr lang="ru-RU" b="1" dirty="0">
                <a:solidFill>
                  <a:prstClr val="black"/>
                </a:solidFill>
                <a:latin typeface="Arial Black" pitchFamily="34" charset="0"/>
              </a:rPr>
              <a:t>103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комбинированного вида с татарским языком воспитания и обучения» Советского района 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г. Казани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8102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08DCEAF-3A99-4CE4-A61A-117DBA5E41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281"/>
            <a:ext cx="9144000" cy="685799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91999DC-A412-4123-BBDD-FA664A6E07A6}"/>
              </a:ext>
            </a:extLst>
          </p:cNvPr>
          <p:cNvSpPr txBox="1"/>
          <p:nvPr/>
        </p:nvSpPr>
        <p:spPr>
          <a:xfrm>
            <a:off x="457200" y="692696"/>
            <a:ext cx="8608978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ОСНОВНАЯ ОБРАЗОВАТЕЛЬНАЯ ПРОГРАММА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- это нормативно-управленческий документ дошкольного учреждения, характеризующий специфику содержания образования, особенности организации воспитательно-образовательного процесса, характер оказываемых образовательных услуг. Основная образовательная программа дошкольного образования (далее - Программа) является документом,  представляющим модель образовательного процесса муниципального  бюджетного дошкольного образовательного учреждения  «</a:t>
            </a:r>
            <a:r>
              <a:rPr kumimoji="0" lang="tt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Детский сад № 103 комбинированного вида статарским языком вопитания и обучения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» Советского района г. Казани (далее –  МБДОУ «</a:t>
            </a:r>
            <a:r>
              <a:rPr kumimoji="0" lang="tt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Детский сад №103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»). Программа  обеспечивает разностороннее развитие детей в возрасте от 3 до 7 лет с учетом их возрастных и индивидуальных особенностей по основным направлениям – физическому, социально-коммуникативному, познавательному, речевому и художественно-эстетическому.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     Основная образовательная программа МБДОУ «</a:t>
            </a:r>
            <a:r>
              <a:rPr kumimoji="0" lang="tt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Детский сад №103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»   разработана в соответствии с основными нормативно-правовыми документами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по дошкольному воспитанию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7B0BE4FB-076B-4E71-BB04-FFFB911359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9946"/>
            <a:ext cx="9144000" cy="686794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A87DC3B-A0A9-4113-AB8A-A9F4675A0989}"/>
              </a:ext>
            </a:extLst>
          </p:cNvPr>
          <p:cNvSpPr txBox="1"/>
          <p:nvPr/>
        </p:nvSpPr>
        <p:spPr>
          <a:xfrm>
            <a:off x="473427" y="116632"/>
            <a:ext cx="8064896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ООП ДО разработана в соответствии: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 международными правовыми актами: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•Конвенцией о правах ребенка (одобрена Генеральной Ассамблеей ООН 20.11.1989, вступила в силу для СССР от 15.09.1990);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•Декларация прав ребенка (провозглашена резолюцией 1286 Генеральной Ассамблеи ООН от 20.11.1959)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Законами РФ и документами Правительства РФ: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•ст.30 Конституция РФ ст.7, 9, 12, 14, 17, 18, 28, 32, 33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•Федеральный закон «Об образовании в Российской Федерации» № 273-ФЗ от 29.12.2012;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• «Об основных гарантиях прав ребенка в Российской Федерации» от 24.07.1998 (с изм. и доп.);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•«Национальная доктрина образования» (одобрена постановлением Правительства РФ от 30.06.2000 г.);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Документами Федеральных служб: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• </a:t>
            </a:r>
            <a:r>
              <a:rPr lang="tt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Санитарно-эпидемиологическими требованиями к устройству, содержанию и организации режима работы дошкольных организациях (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СанПиН 2.4.3648-20 (постановление от 28.09.2020г.)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Нормативно-правовыми документами Минобразования России: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•Приказ Министерства образования и науки РФ от 30.08.2013 г. № 1014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«Об утверждении Порядка организации и осуществления образовательной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деятельности по основным общеобразовательным программам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дошкольного  образования»;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•Приказ Минобрнауки России от 17.10.2013 №1155 «Об утверждении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федерального государственного образовательного стандарта дошкольного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образования»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1844824"/>
            <a:ext cx="8229600" cy="11430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247BD294-EEC6-4712-8BEA-EFEBB9D26D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-60042"/>
            <a:ext cx="9207685" cy="6918042"/>
          </a:xfrm>
          <a:prstGeom prst="rect">
            <a:avLst/>
          </a:prstGeom>
        </p:spPr>
      </p:pic>
      <p:graphicFrame>
        <p:nvGraphicFramePr>
          <p:cNvPr id="11" name="Схема 10">
            <a:extLst>
              <a:ext uri="{FF2B5EF4-FFF2-40B4-BE49-F238E27FC236}">
                <a16:creationId xmlns:a16="http://schemas.microsoft.com/office/drawing/2014/main" id="{D00DB32E-8C15-4190-B484-9B02D967F3E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69976920"/>
              </p:ext>
            </p:extLst>
          </p:nvPr>
        </p:nvGraphicFramePr>
        <p:xfrm>
          <a:off x="1763688" y="848667"/>
          <a:ext cx="6524628" cy="42783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11E5DCD8-D8BA-49F7-8BE7-5958B4C5EFA0}"/>
              </a:ext>
            </a:extLst>
          </p:cNvPr>
          <p:cNvSpPr txBox="1"/>
          <p:nvPr/>
        </p:nvSpPr>
        <p:spPr>
          <a:xfrm>
            <a:off x="2232349" y="338393"/>
            <a:ext cx="46793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ОБРАЗОВАТЕЛЬНАЯ ПРОГРАММА СОСТОИТ: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A6C82155-8C97-4713-B380-23B1DB7908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3123" y="-1217"/>
            <a:ext cx="9257708" cy="695860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1CD860-6B16-4E65-A2C1-541AE3D856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883" y="476672"/>
            <a:ext cx="7595917" cy="477674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FD9599F3-20B0-4D2C-AFF5-7D22475B51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-5269"/>
            <a:ext cx="9144000" cy="686326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E624FF3-96BA-447C-A7C7-884CF6243251}"/>
              </a:ext>
            </a:extLst>
          </p:cNvPr>
          <p:cNvSpPr txBox="1"/>
          <p:nvPr/>
        </p:nvSpPr>
        <p:spPr>
          <a:xfrm>
            <a:off x="539552" y="476672"/>
            <a:ext cx="806489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 и задачи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деятельности МБДОУ по реализации основной образовательной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программы определяются ФГОС дошкольного образования; Устава МБДОУ;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региональной программы дошкольного образования под ред.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Шаеховой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Р.К.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реализации основной образовательной программы  дошкольного  образования в соответствии с ФГОС дошкольного образования: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создание благоприятных условий для полноценного проживания ребенком дошкольного детства, формирование основ базовой культуры личности, всестороннее развитие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психических и физических качеств в соответствии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 возрастными и индивидуальными особенностями,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подготовка к жизни в современном обществе, формирование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предпосылок к учебной деятельности, обеспечение безопасности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жизнедеятельности дошкольника.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74DFEBFC-3A7C-40CB-9A3E-3846820000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35879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5FA018D-8309-4E97-8786-7420C034AA42}"/>
              </a:ext>
            </a:extLst>
          </p:cNvPr>
          <p:cNvSpPr txBox="1"/>
          <p:nvPr/>
        </p:nvSpPr>
        <p:spPr>
          <a:xfrm>
            <a:off x="539552" y="274638"/>
            <a:ext cx="8507287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ЗАДАЧИ: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Охрана и укрепление физического и психического здоровья детей, в том числе их эмоционального благополучия;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Обеспечение равных возможностей для полноценного развития каждого ребенка в период дошкольного детства независимо от места проживания, пола, нации, языка, социального статуса;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Обеспечение преемственности целей, задач и содержания дошкольного общего и начального общего образования;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Создание благоприятных условий развития детей в соответствии с их возрастными и индивидуальными особенностями, развитие способностей и творческого потенциала каждого ребенка как субъекта отношений с другими детьми, взрослыми и миром;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 Формирование общей культуры личности детей, развитие их социальных, нравственных, эстетических,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интеллектуальных, физических качеств, инициативности, самостоятельности и ответственности ребенка,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формирование предпосылок учебной деятельности;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6. Объединение обучения и воспитания в целостный образовательный процесс на основе духовно-нравственных и социокультурных ценностей, принятых в обществе правил и норм поведения в интересах человека, семьи, общества;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7. Обеспечение вариативности и разнообразия содержания Программы и организационных форм дошкольного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образования, возможности формирования Программы  различной направленности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 учётом образовательных потребностей, способностей и состояния здоровья детей;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8. Обеспечение психолого-педагогической поддержки семьи и повышение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компетентности родителей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(законных представителей) в вопросах развития и образования, охраны и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укрепления здоровья детей; поведения на улице и дорогах.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2EC2FD4E-B06D-4383-AB0C-96BA694AF7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625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3F72317-FC20-4260-9E00-8F3148766B40}"/>
              </a:ext>
            </a:extLst>
          </p:cNvPr>
          <p:cNvSpPr txBox="1"/>
          <p:nvPr/>
        </p:nvSpPr>
        <p:spPr>
          <a:xfrm>
            <a:off x="636712" y="404664"/>
            <a:ext cx="8507288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Вариативная часть: 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9. Создание национального культурного пространства для всестороннего развития и обогащения посредством приобщения детей к истокам национальной культуры народов, населяющих Республику Татарстан.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10. Создание языковой среды, обеспечивающей формирование у детей интереса к изучению двух государственных языков Республики Татарстан, развитие первоначальных умений и навыков практического владения татарским и русским языком в устной форме.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11. Создание условий для формирования правильного звукопроизношения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закрепление его на словесном материале исходя из индивидуальных нарушений звуков детей. Развитие артикуляционной моторики, фонематических процессов, грамматического строя речи через коррекцию дефектов.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12. Формирование у детей  необходимых умений и навыков,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выработке положительных, устойчивых привычек безопасного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поведения на улице и дорогах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714348" y="357166"/>
            <a:ext cx="75724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b="1" dirty="0">
              <a:solidFill>
                <a:schemeClr val="tx1">
                  <a:lumMod val="65000"/>
                  <a:lumOff val="35000"/>
                </a:schemeClr>
              </a:solidFill>
              <a:ea typeface="SimSun" charset="-122"/>
            </a:endParaRPr>
          </a:p>
          <a:p>
            <a:pPr>
              <a:defRPr/>
            </a:pPr>
            <a:endParaRPr lang="ru-RU" b="1" dirty="0">
              <a:solidFill>
                <a:schemeClr val="tx1">
                  <a:lumMod val="65000"/>
                  <a:lumOff val="35000"/>
                </a:schemeClr>
              </a:solidFill>
              <a:ea typeface="SimSun" charset="-122"/>
            </a:endParaRPr>
          </a:p>
          <a:p>
            <a:pPr>
              <a:defRPr/>
            </a:pPr>
            <a:endParaRPr lang="ru-RU" b="1" dirty="0">
              <a:solidFill>
                <a:schemeClr val="tx1">
                  <a:lumMod val="65000"/>
                  <a:lumOff val="35000"/>
                </a:schemeClr>
              </a:solidFill>
              <a:ea typeface="SimSun" charset="-122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0A07494-1E4D-4688-958D-42EA2E53D4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0" y="0"/>
            <a:ext cx="913588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B08888B-E803-4963-A2D3-05F0C5A6137B}"/>
              </a:ext>
            </a:extLst>
          </p:cNvPr>
          <p:cNvSpPr txBox="1"/>
          <p:nvPr/>
        </p:nvSpPr>
        <p:spPr>
          <a:xfrm>
            <a:off x="395536" y="357166"/>
            <a:ext cx="8568952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Взаимодействие взрослых с детьми 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Взаимодействие является важнейшим фактором развития ребенка и пронизывает все направления образовательной деятельности.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 помощью взрослого и в самостоятельной деятельности ребенок учится познавать окружающий мир, играть, рисовать, общаться с окружающими. Процесс приобщения к культурным образцам человеческой деятельности (культуре жизни, познанию мира, речи, коммуникации, и прочим), приобретения культурных умений при взаимодействии со взрослыми и в самостоятельной деятельности в предметной среде является процессом овладения культурными практиками. Процесс приобретения общих культурных умений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 всей его полноте возможен только в том случае, если взрослый выступает в этом процессе в роли партнера, а не руководителя, поддерживая и развивая мотивацию ребенка. Партнерские отношения взрослого и ребенка в Организации и в семье являются разумной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альтернативой двум диаметрально противоположным подходам: прямому обучению и образованию, основанному на идеях «свободного  воспитания». Основной функциональной характеристикой партнерских отношений является равноправное относительно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ребенка включение взрослого в процесс деятельности. Взрослый участвует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реализации поставленной цели наравне с детьми, как более опытный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компетентный партнер.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37D9E3D-0D62-4F67-A832-61EB0A891F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" y="0"/>
            <a:ext cx="913180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F200472-2D05-484C-BBB7-B99F59302A7B}"/>
              </a:ext>
            </a:extLst>
          </p:cNvPr>
          <p:cNvSpPr txBox="1"/>
          <p:nvPr/>
        </p:nvSpPr>
        <p:spPr>
          <a:xfrm>
            <a:off x="467545" y="332656"/>
            <a:ext cx="8676455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SimSun" charset="-122"/>
                <a:cs typeface="Times New Roman" pitchFamily="18" charset="0"/>
              </a:rPr>
              <a:t>Взаимодействие с родителями.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SimSun" charset="-122"/>
                <a:cs typeface="Times New Roman" pitchFamily="18" charset="0"/>
              </a:rPr>
              <a:t>В целях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SimSun" charset="-122"/>
                <a:cs typeface="Times New Roman" pitchFamily="18" charset="0"/>
              </a:rPr>
              <a:t>осуществления полноценного разностороннего развития каждого ребенка  педагоги МБДОУ осуществляют активное взаимодействие и сотрудничество с родителями воспитанников.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Задачи: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SimSun" charset="-122"/>
                <a:cs typeface="Times New Roman" pitchFamily="18" charset="0"/>
              </a:rPr>
              <a:t>Обеспечение психолого-педагогической поддержки семьи и повышение компетентности родителей в вопросах развития и образования, охраны и укрепления здоровья детей.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SimSun" charset="-122"/>
                <a:cs typeface="Times New Roman" pitchFamily="18" charset="0"/>
              </a:rPr>
              <a:t>Оказание помощи родителям в воспитании детей, охране и укреплении их физического и психического здоровья, в развитии индивидуальных способностей и необходимой коррекции нарушений их развития.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SimSun" charset="-122"/>
                <a:cs typeface="Times New Roman" pitchFamily="18" charset="0"/>
              </a:rPr>
              <a:t>Непосредственное вовлечение родителей в образовательную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SimSun" charset="-122"/>
                <a:cs typeface="Times New Roman" pitchFamily="18" charset="0"/>
              </a:rPr>
              <a:t>деятельность на основе выявления образовательных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SimSun" charset="-122"/>
                <a:cs typeface="Times New Roman" pitchFamily="18" charset="0"/>
              </a:rPr>
              <a:t>потребностей и поддержка образовательных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SimSun" charset="-122"/>
                <a:cs typeface="Times New Roman" pitchFamily="18" charset="0"/>
              </a:rPr>
              <a:t>инициатив семьи.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A3926C1-3FED-4042-8792-22029390BB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" y="0"/>
            <a:ext cx="9131809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CB4BB9D-EF43-4E4B-9822-564B7461C97B}"/>
              </a:ext>
            </a:extLst>
          </p:cNvPr>
          <p:cNvSpPr txBox="1"/>
          <p:nvPr/>
        </p:nvSpPr>
        <p:spPr>
          <a:xfrm>
            <a:off x="0" y="0"/>
            <a:ext cx="9137903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SimSun" charset="-122"/>
                <a:cs typeface="Times New Roman" pitchFamily="18" charset="0"/>
              </a:rPr>
              <a:t>Целевые ориентиры на этапе завершения дошкольного образования.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ребенок овладевает основными культурными способами деятельности, проявляет инициативу и самостоятельность в разных видах деятельности - игре, общении, познавательно-исследовательской деятельности, конструировании и др.; способен выбирать себе род занятий, участников по совместной деятельности;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ребенок обладает установкой положительного отношения к миру, к разным видам труда, другим людям и самому себе, обладает чувством собственного достоинства; активно взаимодействует со сверстниками и взрослыми, участвует в совместных играх. Способен договариваться, учитывать интересы и чувства других, сопереживать неудачам и радоваться успехам других, адекватно проявляет свои чувства, в том числе чувство веры в себя, старается разрешать конфликты;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ребенок обладает развитым воображением, которое реализуется в разных видах деятельности, и прежде всего в игре; ребенок владеет разными формами и видами игры, различает условную и реальную ситуации, умеет подчиняться разным правилам и социальным нормам;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ребенок достаточно хорошо владеет устной речью, может выражать свои мысли и желания, может использовать речь для выражения своих мыслей, чувств и желаний, построения речевого высказывания в ситуации общения, может выделять звуки в словах, у ребенка складываются предпосылки грамотности;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у ребенка развита крупная и мелкая моторика; он подвижен, вынослив, владеет основными движениями, может контролировать свои движения и управлять ими;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ребенок способен к волевым усилиям, может следовать социальным нормам поведения и правилам в разных видах деятельности, во взаимоотношениях со взрослыми и сверстниками, может соблюдать правила безопасного поведения и личной гигиены;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ребенок проявляет любознательность, задает вопросы взрослым и сверстникам, интересуется причинно-следственными связями, пытается самостоятельно придумывать объяснения явлениям природы и поступкам людей; склонен наблюдать, экспериментировать. Обладает начальными знаниями о себе, о природном и социальном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мире, в котором он живет; знаком с произведениями детской литературы, обладает элементарными представлениями из области живой природы, естествознания, математики, истории и т.п.; ребенок способен к принятию собственных решений, опираясь на свои знания и умения в различных видах деятельности.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820</TotalTime>
  <Words>1500</Words>
  <Application>Microsoft Office PowerPoint</Application>
  <PresentationFormat>Экран (4:3)</PresentationFormat>
  <Paragraphs>92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Arial Black</vt:lpstr>
      <vt:lpstr>Calibri</vt:lpstr>
      <vt:lpstr>Times New Roman</vt:lpstr>
      <vt:lpstr>Тема Office</vt:lpstr>
      <vt:lpstr>КРАТКАЯ ПРЕЗЕНТАЦИЯ  ОСНОВНОЙ ОБРАЗОВАТЕЛЬНОЙ ПРОГРАММЫ МБДОУ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Айгуль Касимова</cp:lastModifiedBy>
  <cp:revision>22</cp:revision>
  <dcterms:created xsi:type="dcterms:W3CDTF">2020-01-14T11:39:36Z</dcterms:created>
  <dcterms:modified xsi:type="dcterms:W3CDTF">2022-05-25T18:31:11Z</dcterms:modified>
</cp:coreProperties>
</file>